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68" r:id="rId4"/>
    <p:sldId id="271" r:id="rId5"/>
    <p:sldId id="269" r:id="rId6"/>
    <p:sldId id="273" r:id="rId7"/>
    <p:sldId id="272" r:id="rId8"/>
    <p:sldId id="262" r:id="rId9"/>
    <p:sldId id="270" r:id="rId10"/>
    <p:sldId id="258" r:id="rId11"/>
    <p:sldId id="275" r:id="rId12"/>
    <p:sldId id="267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CC0099"/>
    <a:srgbClr val="FE9202"/>
    <a:srgbClr val="007033"/>
    <a:srgbClr val="6C1A00"/>
    <a:srgbClr val="00AACC"/>
    <a:srgbClr val="5EEC3C"/>
    <a:srgbClr val="1D3A00"/>
    <a:srgbClr val="003296"/>
    <a:srgbClr val="E39A3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77BE4-34E4-4288-89A9-910083B80828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9397C2-C32A-4B32-866C-AF8AD3353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6339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61180" y="1808225"/>
            <a:ext cx="5039265" cy="106893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1181" y="3182570"/>
            <a:ext cx="5191970" cy="610820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5C30FDB3-12DF-4477-BE55-AE391746EF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81175"/>
            <a:ext cx="8246070" cy="610821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197405"/>
            <a:ext cx="8246070" cy="3664918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8721" y="281175"/>
            <a:ext cx="6566314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8721" y="1197405"/>
            <a:ext cx="6566314" cy="335835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281175"/>
            <a:ext cx="7940659" cy="610820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502814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1975211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02814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975211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14A3500-E055-4A13-B3FC-0B67AE7B8EAF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wDrHqNZ9lo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6182" y="1643057"/>
            <a:ext cx="5357818" cy="1234104"/>
          </a:xfrm>
        </p:spPr>
        <p:txBody>
          <a:bodyPr>
            <a:normAutofit/>
          </a:bodyPr>
          <a:lstStyle/>
          <a:p>
            <a:r>
              <a:rPr lang="sr-Latn-RS" sz="2000" dirty="0" smtClean="0"/>
              <a:t>Srbija i region – izazovi i perspektive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1181" y="3500444"/>
            <a:ext cx="5191970" cy="292946"/>
          </a:xfrm>
        </p:spPr>
        <p:txBody>
          <a:bodyPr>
            <a:normAutofit fontScale="55000" lnSpcReduction="20000"/>
          </a:bodyPr>
          <a:lstStyle/>
          <a:p>
            <a:r>
              <a:rPr lang="sr-Latn-RS" dirty="0" smtClean="0"/>
              <a:t>Stefan Surlić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57620" y="142858"/>
            <a:ext cx="4684709" cy="749137"/>
          </a:xfrm>
        </p:spPr>
        <p:txBody>
          <a:bodyPr>
            <a:normAutofit fontScale="90000"/>
          </a:bodyPr>
          <a:lstStyle/>
          <a:p>
            <a:r>
              <a:rPr lang="sr-Latn-RS" dirty="0" smtClean="0"/>
              <a:t>Kosovo </a:t>
            </a:r>
            <a:r>
              <a:rPr lang="sr-Latn-RS" dirty="0" smtClean="0"/>
              <a:t>– najveći otvoreni problem na Balkanu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 smtClean="0"/>
              <a:t>Za razgraničenje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36879" y="1975210"/>
            <a:ext cx="4040188" cy="2596804"/>
          </a:xfrm>
        </p:spPr>
        <p:txBody>
          <a:bodyPr>
            <a:normAutofit/>
          </a:bodyPr>
          <a:lstStyle/>
          <a:p>
            <a:r>
              <a:rPr lang="en-US" dirty="0" smtClean="0"/>
              <a:t>P</a:t>
            </a:r>
            <a:r>
              <a:rPr lang="sr-Latn-RS" dirty="0" smtClean="0"/>
              <a:t>otreba da se dođe do trajnog i održivog rešenja</a:t>
            </a:r>
            <a:endParaRPr lang="en-US" dirty="0"/>
          </a:p>
          <a:p>
            <a:r>
              <a:rPr lang="en-US" dirty="0" smtClean="0"/>
              <a:t>V</a:t>
            </a:r>
            <a:r>
              <a:rPr lang="sr-Latn-RS" dirty="0" smtClean="0"/>
              <a:t>isok stepen etničke distance 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redstava o pobedi političke elite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r-Latn-RS" dirty="0" smtClean="0"/>
              <a:t>Protiv razgraničenja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572000" y="1975210"/>
            <a:ext cx="4041775" cy="2668242"/>
          </a:xfrm>
        </p:spPr>
        <p:txBody>
          <a:bodyPr/>
          <a:lstStyle/>
          <a:p>
            <a:r>
              <a:rPr lang="en-US" dirty="0" smtClean="0"/>
              <a:t>M</a:t>
            </a:r>
            <a:r>
              <a:rPr lang="sr-Latn-RS" dirty="0" smtClean="0"/>
              <a:t>ržnja osnov pragmatičnog sporazma</a:t>
            </a:r>
            <a:endParaRPr lang="en-US" dirty="0"/>
          </a:p>
          <a:p>
            <a:r>
              <a:rPr lang="sr-Latn-RS" dirty="0" smtClean="0"/>
              <a:t>“odbačeni” građani i željene teritorije</a:t>
            </a:r>
          </a:p>
          <a:p>
            <a:r>
              <a:rPr lang="en-US" dirty="0" smtClean="0"/>
              <a:t>K</a:t>
            </a:r>
            <a:r>
              <a:rPr lang="sr-Latn-RS" dirty="0" smtClean="0"/>
              <a:t>raj ili početak dezintegracije?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3673" y="-189015"/>
            <a:ext cx="9891345" cy="55215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687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3306" y="285734"/>
            <a:ext cx="5102798" cy="610821"/>
          </a:xfrm>
        </p:spPr>
        <p:txBody>
          <a:bodyPr>
            <a:normAutofit fontScale="90000"/>
          </a:bodyPr>
          <a:lstStyle/>
          <a:p>
            <a:r>
              <a:rPr lang="sr-Latn-RS" dirty="0" smtClean="0"/>
              <a:t>Perspektive  regionalne saradnje i povezivanja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Berlinski </a:t>
            </a:r>
            <a:r>
              <a:rPr lang="sr-Latn-RS" dirty="0" smtClean="0"/>
              <a:t>proces?</a:t>
            </a:r>
          </a:p>
          <a:p>
            <a:endParaRPr lang="sr-Latn-RS" dirty="0" smtClean="0"/>
          </a:p>
          <a:p>
            <a:r>
              <a:rPr lang="sr-Latn-RS" dirty="0" smtClean="0"/>
              <a:t>Balkanska unija? </a:t>
            </a:r>
            <a:endParaRPr lang="sr-Latn-RS" dirty="0" smtClean="0"/>
          </a:p>
          <a:p>
            <a:endParaRPr lang="sr-Latn-RS" dirty="0" smtClean="0"/>
          </a:p>
          <a:p>
            <a:r>
              <a:rPr lang="sr-Latn-RS" dirty="0" smtClean="0"/>
              <a:t>Institucionalno uključivanje u redefinisanju EU </a:t>
            </a:r>
          </a:p>
          <a:p>
            <a:endParaRPr lang="sr-Latn-RS" dirty="0" smtClean="0"/>
          </a:p>
          <a:p>
            <a:r>
              <a:rPr lang="sr-Latn-RS" dirty="0" smtClean="0"/>
              <a:t>Strateški fondovi, “Maršalov fond” za Balkan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Naziv regiona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85918" y="1071552"/>
            <a:ext cx="7072362" cy="3786214"/>
          </a:xfrm>
        </p:spPr>
        <p:txBody>
          <a:bodyPr>
            <a:normAutofit fontScale="47500" lnSpcReduction="20000"/>
          </a:bodyPr>
          <a:lstStyle/>
          <a:p>
            <a:r>
              <a:rPr lang="sr-Latn-CS" dirty="0" smtClean="0"/>
              <a:t>Südosteuropa - Johan fon Han 1863.</a:t>
            </a:r>
          </a:p>
          <a:p>
            <a:endParaRPr lang="sr-Latn-CS" dirty="0" smtClean="0"/>
          </a:p>
          <a:p>
            <a:r>
              <a:rPr lang="sr-Latn-CS" dirty="0" smtClean="0"/>
              <a:t>Balkansko poluostrvo – Johan August Cojne 1808.</a:t>
            </a:r>
          </a:p>
          <a:p>
            <a:endParaRPr lang="sr-Latn-CS" dirty="0" smtClean="0"/>
          </a:p>
          <a:p>
            <a:pPr>
              <a:lnSpc>
                <a:spcPct val="150000"/>
              </a:lnSpc>
            </a:pPr>
            <a:r>
              <a:rPr lang="sr-Latn-CS" dirty="0" smtClean="0"/>
              <a:t>Danijel Korski – Jadranska regija i Centralni Balkan 2008.</a:t>
            </a:r>
          </a:p>
          <a:p>
            <a:pPr>
              <a:lnSpc>
                <a:spcPct val="150000"/>
              </a:lnSpc>
            </a:pPr>
            <a:r>
              <a:rPr lang="sr-Latn-CS" dirty="0" smtClean="0"/>
              <a:t>Tim Džuda 2008.  - Jugosfera</a:t>
            </a:r>
          </a:p>
          <a:p>
            <a:r>
              <a:rPr lang="sr-Latn-CS" dirty="0" smtClean="0"/>
              <a:t>Zapadni Balkan – izveštaj Evropske komisije 1998. (YU-SLO+ALB)</a:t>
            </a:r>
          </a:p>
          <a:p>
            <a:endParaRPr lang="sr-Latn-CS" dirty="0" smtClean="0"/>
          </a:p>
          <a:p>
            <a:pPr>
              <a:lnSpc>
                <a:spcPct val="150000"/>
              </a:lnSpc>
            </a:pPr>
            <a:r>
              <a:rPr lang="sr-Latn-CS" dirty="0" smtClean="0"/>
              <a:t>Balkan i balkanizacija – ko je na kraju ostao?</a:t>
            </a:r>
          </a:p>
          <a:p>
            <a:pPr>
              <a:lnSpc>
                <a:spcPct val="150000"/>
              </a:lnSpc>
            </a:pPr>
            <a:r>
              <a:rPr lang="sr-Latn-CS" dirty="0" smtClean="0"/>
              <a:t>Politički kontekst definiše ime.</a:t>
            </a:r>
          </a:p>
          <a:p>
            <a:pPr>
              <a:lnSpc>
                <a:spcPct val="150000"/>
              </a:lnSpc>
            </a:pPr>
            <a:r>
              <a:rPr lang="sr-Latn-CS" dirty="0" smtClean="0"/>
              <a:t>Imaginarni Balkan ili riznica različitosti. </a:t>
            </a:r>
          </a:p>
          <a:p>
            <a:pPr>
              <a:lnSpc>
                <a:spcPct val="150000"/>
              </a:lnSpc>
            </a:pPr>
            <a:r>
              <a:rPr lang="sr-Latn-CS" dirty="0" smtClean="0"/>
              <a:t>Balkanizacija ili evropeizacija?</a:t>
            </a:r>
          </a:p>
          <a:p>
            <a:pPr>
              <a:lnSpc>
                <a:spcPct val="150000"/>
              </a:lnSpc>
            </a:pPr>
            <a:r>
              <a:rPr lang="sr-Latn-CS" dirty="0" smtClean="0">
                <a:hlinkClick r:id="rId2"/>
              </a:rPr>
              <a:t>https://www.youtube.com/watch?v=bwDrHqNZ9lo</a:t>
            </a:r>
            <a:endParaRPr lang="sr-Latn-CS" dirty="0" smtClean="0"/>
          </a:p>
          <a:p>
            <a:endParaRPr lang="sr-Latn-CS" dirty="0" smtClean="0"/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Content Placeholder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057" y="281175"/>
            <a:ext cx="4765977" cy="610821"/>
          </a:xfrm>
        </p:spPr>
        <p:txBody>
          <a:bodyPr>
            <a:normAutofit fontScale="90000"/>
          </a:bodyPr>
          <a:lstStyle/>
          <a:p>
            <a:r>
              <a:rPr lang="sr-Latn-RS" dirty="0" smtClean="0"/>
              <a:t>“Kraj istorije” za Srbiju i zemlje Zapadnog Balkana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RS" dirty="0" smtClean="0"/>
              <a:t>Perspektiva članstva u EU i NATO</a:t>
            </a:r>
          </a:p>
          <a:p>
            <a:r>
              <a:rPr lang="sr-Latn-RS" dirty="0" smtClean="0"/>
              <a:t>Pax Americana</a:t>
            </a:r>
          </a:p>
          <a:p>
            <a:endParaRPr lang="sr-Latn-RS" dirty="0" smtClean="0"/>
          </a:p>
          <a:p>
            <a:r>
              <a:rPr lang="sr-Latn-RS" dirty="0" smtClean="0"/>
              <a:t>Normalnost života (Ivan Krastev)</a:t>
            </a:r>
          </a:p>
          <a:p>
            <a:pPr>
              <a:buNone/>
            </a:pPr>
            <a:endParaRPr lang="sr-Latn-RS" dirty="0" smtClean="0"/>
          </a:p>
          <a:p>
            <a:r>
              <a:rPr lang="sr-Latn-RS" dirty="0" smtClean="0"/>
              <a:t>Paradigma koja je trpela tektonske promene (ekonomska kriza 2009/11, migrantska kriza 2015: BREXIT, antiimigracioni zapad, nacionalistički istok, sukob s Rusijom)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Content Placeholder 3" descr="WB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4296"/>
            <a:ext cx="9144000" cy="464821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Odusustvo EU šargarepe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</a:t>
            </a:r>
            <a:r>
              <a:rPr lang="sr-Latn-RS" dirty="0" smtClean="0"/>
              <a:t>eizvesnost ishoda u normalnosti života</a:t>
            </a:r>
          </a:p>
          <a:p>
            <a:r>
              <a:rPr lang="sr-Latn-RS" dirty="0" smtClean="0"/>
              <a:t>BDP je manji od 1989.</a:t>
            </a:r>
          </a:p>
          <a:p>
            <a:r>
              <a:rPr lang="sr-Latn-RS" dirty="0" smtClean="0"/>
              <a:t>DEFICIT zemalja WB u trgovini sa EU je 100 milijardi (2005-2015) </a:t>
            </a:r>
          </a:p>
          <a:p>
            <a:r>
              <a:rPr lang="en-US" dirty="0" smtClean="0"/>
              <a:t>R</a:t>
            </a:r>
            <a:r>
              <a:rPr lang="sr-Latn-RS" dirty="0" smtClean="0"/>
              <a:t>ast BDP od 6% obezbeđuje dostizanje evropskog 27 proseka</a:t>
            </a:r>
          </a:p>
          <a:p>
            <a:r>
              <a:rPr lang="sr-Latn-RS" dirty="0" smtClean="0"/>
              <a:t>P</a:t>
            </a:r>
            <a:r>
              <a:rPr lang="sr-Latn-RS" dirty="0" smtClean="0"/>
              <a:t>rotektivna </a:t>
            </a:r>
            <a:r>
              <a:rPr lang="sr-Latn-RS" dirty="0" smtClean="0"/>
              <a:t>uloga EU, defanzivna </a:t>
            </a:r>
            <a:r>
              <a:rPr lang="sr-Latn-RS" dirty="0" smtClean="0"/>
              <a:t>strategija</a:t>
            </a:r>
            <a:r>
              <a:rPr lang="sr-Latn-RS" dirty="0" smtClean="0"/>
              <a:t> </a:t>
            </a:r>
            <a:r>
              <a:rPr lang="sr-Latn-RS" dirty="0" smtClean="0"/>
              <a:t>prema proširenju i neposrednom okruženju</a:t>
            </a:r>
          </a:p>
          <a:p>
            <a:r>
              <a:rPr lang="sr-Latn-RS" dirty="0" smtClean="0"/>
              <a:t>Odsustvo strateških kapitalnih fondova za zemlje Zapadnog Balkana </a:t>
            </a:r>
          </a:p>
          <a:p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19" y="142859"/>
            <a:ext cx="4837415" cy="749138"/>
          </a:xfrm>
        </p:spPr>
        <p:txBody>
          <a:bodyPr>
            <a:normAutofit fontScale="90000"/>
          </a:bodyPr>
          <a:lstStyle/>
          <a:p>
            <a:r>
              <a:rPr lang="sr-Latn-RS" dirty="0" smtClean="0"/>
              <a:t>Stvarni problemi zemalja Zapadnog Balkana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RS" dirty="0" smtClean="0"/>
              <a:t>Depopulacija: prirodni priraštaj i migracije </a:t>
            </a:r>
            <a:r>
              <a:rPr lang="sr-Latn-RS" dirty="0" smtClean="0"/>
              <a:t>(300 hiljada od 2015.)</a:t>
            </a:r>
          </a:p>
          <a:p>
            <a:r>
              <a:rPr lang="en-US" dirty="0" smtClean="0"/>
              <a:t>O</a:t>
            </a:r>
            <a:r>
              <a:rPr lang="sr-Latn-RS" dirty="0" smtClean="0"/>
              <a:t>dsutvo </a:t>
            </a:r>
            <a:r>
              <a:rPr lang="sr-Latn-RS" dirty="0" smtClean="0"/>
              <a:t>srednje klase</a:t>
            </a:r>
          </a:p>
          <a:p>
            <a:r>
              <a:rPr lang="sr-Latn-RS" dirty="0" smtClean="0"/>
              <a:t>Odsutvo </a:t>
            </a:r>
            <a:r>
              <a:rPr lang="sr-Latn-RS" dirty="0" smtClean="0"/>
              <a:t>vladavine prava i izgradnje delotvornih </a:t>
            </a:r>
            <a:r>
              <a:rPr lang="sr-Latn-RS" dirty="0" smtClean="0"/>
              <a:t>institucija (</a:t>
            </a:r>
            <a:r>
              <a:rPr lang="en-US" dirty="0" smtClean="0"/>
              <a:t>https</a:t>
            </a:r>
            <a:r>
              <a:rPr lang="en-US" dirty="0" smtClean="0"/>
              <a:t>://</a:t>
            </a:r>
            <a:r>
              <a:rPr lang="en-US" dirty="0" smtClean="0"/>
              <a:t>freedomhouse.org/report/freedom-world/freedom-world-2019/map</a:t>
            </a:r>
            <a:r>
              <a:rPr lang="sr-Latn-RS" dirty="0" smtClean="0"/>
              <a:t>)</a:t>
            </a:r>
            <a:endParaRPr lang="sr-Latn-RS" dirty="0" smtClean="0"/>
          </a:p>
          <a:p>
            <a:r>
              <a:rPr lang="sr-Latn-RS" dirty="0" smtClean="0"/>
              <a:t>Klimatske promene (efekti na životnu sredinu i uslove života na Balkanu s povećanjem prosečne temperature od 1 do 5% do kraja veka</a:t>
            </a:r>
            <a:r>
              <a:rPr lang="sr-Latn-RS" dirty="0" smtClean="0"/>
              <a:t>)</a:t>
            </a:r>
          </a:p>
          <a:p>
            <a:endParaRPr lang="sr-Latn-RS" dirty="0" smtClean="0"/>
          </a:p>
          <a:p>
            <a:endParaRPr lang="sr-Latn-R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6181" y="142859"/>
            <a:ext cx="4908853" cy="642941"/>
          </a:xfrm>
        </p:spPr>
        <p:txBody>
          <a:bodyPr>
            <a:normAutofit fontScale="90000"/>
          </a:bodyPr>
          <a:lstStyle/>
          <a:p>
            <a:r>
              <a:rPr lang="sr-Latn-RS" dirty="0" smtClean="0"/>
              <a:t>Ključni bilateralni problemi</a:t>
            </a:r>
            <a:endParaRPr lang="en-US" dirty="0"/>
          </a:p>
        </p:txBody>
      </p:sp>
      <p:pic>
        <p:nvPicPr>
          <p:cNvPr id="1027" name="Picture 3" descr="C:\Users\ssurlic\Desktop\Foto 3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62"/>
            <a:ext cx="7215238" cy="4429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4679" y="281175"/>
            <a:ext cx="5480356" cy="504625"/>
          </a:xfrm>
        </p:spPr>
        <p:txBody>
          <a:bodyPr>
            <a:normAutofit fontScale="90000"/>
          </a:bodyPr>
          <a:lstStyle/>
          <a:p>
            <a:r>
              <a:rPr lang="sr-Latn-RS" dirty="0" smtClean="0"/>
              <a:t>Trajne prepreke stabilnosti i saradnji na Zapadnom Balkanu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RS" dirty="0" smtClean="0"/>
              <a:t>Koncept žrtve kao osnivački mit kod postkonfliktnih društava i društava sa “viškom istorije” na Balkanu</a:t>
            </a:r>
          </a:p>
          <a:p>
            <a:r>
              <a:rPr lang="sr-Latn-RS" dirty="0" smtClean="0"/>
              <a:t>Suočavanje s prošlošću uz ritualizaciju umesto edukacije i komemoracije praćeno autoviktimizacijom</a:t>
            </a:r>
          </a:p>
          <a:p>
            <a:r>
              <a:rPr lang="sr-Latn-RS" dirty="0" smtClean="0"/>
              <a:t>Slaba povezanost uz negativno “predanje” vodi ka stereotipizaciji koja dehumanizuje drugog i jača etničku distancu</a:t>
            </a:r>
          </a:p>
          <a:p>
            <a:r>
              <a:rPr lang="sr-Latn-RS" dirty="0" smtClean="0"/>
              <a:t>Zloupotreba nacionalnih mitova u svrhu održanja političkih elita 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387</Words>
  <Application>Microsoft Office PowerPoint</Application>
  <PresentationFormat>On-screen Show (16:9)</PresentationFormat>
  <Paragraphs>62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Srbija i region – izazovi i perspektive</vt:lpstr>
      <vt:lpstr>Naziv regiona</vt:lpstr>
      <vt:lpstr>Slide 3</vt:lpstr>
      <vt:lpstr>“Kraj istorije” za Srbiju i zemlje Zapadnog Balkana</vt:lpstr>
      <vt:lpstr>Slide 5</vt:lpstr>
      <vt:lpstr>Odusustvo EU šargarepe</vt:lpstr>
      <vt:lpstr>Stvarni problemi zemalja Zapadnog Balkana</vt:lpstr>
      <vt:lpstr>Ključni bilateralni problemi</vt:lpstr>
      <vt:lpstr>Trajne prepreke stabilnosti i saradnji na Zapadnom Balkanu</vt:lpstr>
      <vt:lpstr>Kosovo – najveći otvoreni problem na Balkanu</vt:lpstr>
      <vt:lpstr>Slide 11</vt:lpstr>
      <vt:lpstr>Perspektive  regionalne saradnje i povezivanja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2017-07-31T13:49:53Z</dcterms:created>
  <dcterms:modified xsi:type="dcterms:W3CDTF">2019-07-24T16:25:17Z</dcterms:modified>
</cp:coreProperties>
</file>